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9E132-EABC-4D2D-8A1B-74F2C72FF7A3}" v="376" dt="2023-08-31T18:08:51.148"/>
    <p1510:client id="{3A1977D6-E88C-4E17-B5AF-A08ECA6233BA}" v="24" dt="2023-08-30T20:40:24.041"/>
    <p1510:client id="{4F264C9A-FD49-459B-8801-64689B5DBEAA}" v="173" dt="2023-08-30T21:28:23.587"/>
    <p1510:client id="{51108BA7-2269-4079-B99E-28DB89DEC2F5}" v="85" dt="2023-09-03T01:49:10.629"/>
    <p1510:client id="{8B8235D7-C19A-44D8-BFA8-8203A00C20FF}" v="369" dt="2023-08-30T20:54:15.2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6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1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3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8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47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87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92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011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32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50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017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37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56" r:id="rId6"/>
    <p:sldLayoutId id="2147483752" r:id="rId7"/>
    <p:sldLayoutId id="2147483753" r:id="rId8"/>
    <p:sldLayoutId id="2147483754" r:id="rId9"/>
    <p:sldLayoutId id="2147483755" r:id="rId10"/>
    <p:sldLayoutId id="2147483757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/Col1.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apparatus/article/COL.CH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/Col1.1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apparatus/article/COL.CH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/Col1.1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a.com/books/na28apparatus/article/COL.CH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a.com/books/na28/Col1.1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F453C90-31A4-0FD0-8CA2-FEBFFEA7DF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043" r="6" b="7545"/>
          <a:stretch/>
        </p:blipFill>
        <p:spPr>
          <a:xfrm>
            <a:off x="20" y="-79159"/>
            <a:ext cx="1218893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ea typeface="+mj-lt"/>
                <a:cs typeface="+mj-lt"/>
              </a:rPr>
              <a:t>EINFÜHRUNG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b="1" dirty="0">
                <a:ea typeface="+mn-lt"/>
                <a:cs typeface="+mn-lt"/>
              </a:rPr>
              <a:t>Was </a:t>
            </a:r>
            <a:r>
              <a:rPr lang="en-US" sz="3200" b="1" err="1">
                <a:ea typeface="+mn-lt"/>
                <a:cs typeface="+mn-lt"/>
              </a:rPr>
              <a:t>ist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ein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Fürbittegebet</a:t>
            </a:r>
            <a:r>
              <a:rPr lang="en-US" sz="3200" b="1" dirty="0">
                <a:ea typeface="+mn-lt"/>
                <a:cs typeface="+mn-lt"/>
              </a:rPr>
              <a:t>?</a:t>
            </a:r>
            <a:endParaRPr lang="en-US" b="1" dirty="0">
              <a:ea typeface="+mn-lt"/>
              <a:cs typeface="+mn-lt"/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ED1D94F-BC8C-4ABD-9133-E5FE8FD01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8DD70C81-7515-D0B4-09B7-145CE3B3066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A8FCF55-F89C-46CB-D08C-C246718D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25512" y="494951"/>
            <a:ext cx="4023360" cy="5722227"/>
          </a:xfrm>
        </p:spPr>
        <p:txBody>
          <a:bodyPr>
            <a:normAutofit/>
          </a:bodyPr>
          <a:lstStyle/>
          <a:p>
            <a:r>
              <a:rPr lang="en-US" sz="7200"/>
              <a:t>The Approach to understanding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17BA-60DD-AAE6-3319-53FDEEA87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850392"/>
            <a:ext cx="5824728" cy="50017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>
                <a:solidFill>
                  <a:srgbClr val="FFFF00"/>
                </a:solidFill>
              </a:rPr>
              <a:t>The source of our understanding: Colossians 1:9-11a</a:t>
            </a:r>
          </a:p>
          <a:p>
            <a:r>
              <a:rPr lang="en-US" b="1">
                <a:solidFill>
                  <a:srgbClr val="FFFF00"/>
                </a:solidFill>
              </a:rPr>
              <a:t>The approach of our study: Exposition of Colossians 1:9-11a</a:t>
            </a:r>
          </a:p>
          <a:p>
            <a:r>
              <a:rPr lang="en-US" b="1">
                <a:solidFill>
                  <a:srgbClr val="FFFF00"/>
                </a:solidFill>
              </a:rPr>
              <a:t>The thesis of our study: Intercessory prayer should be a major element in the Christian's prayer life.</a:t>
            </a:r>
          </a:p>
          <a:p>
            <a:r>
              <a:rPr lang="en-US" b="1">
                <a:solidFill>
                  <a:srgbClr val="FFFF00"/>
                </a:solidFill>
              </a:rPr>
              <a:t>Colossians 1:9-11a presents a model by Paul and Timothy for use by every Christian.</a:t>
            </a:r>
          </a:p>
          <a:p>
            <a:r>
              <a:rPr lang="en-US" b="1">
                <a:solidFill>
                  <a:srgbClr val="FFFF00"/>
                </a:solidFill>
              </a:rPr>
              <a:t>Colossians 1:9-11b develops the model around the primary and secondary elements of the single Greek sentence in 1:9-20.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65C49067-A40C-4881-A0C6-21B612551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75" y="494951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6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 fontScale="90000"/>
          </a:bodyPr>
          <a:lstStyle/>
          <a:p>
            <a:pPr marL="1143000" indent="-1143000">
              <a:buAutoNum type="romanUcPeriod"/>
            </a:pPr>
            <a:r>
              <a:rPr lang="en-US" sz="6700" dirty="0">
                <a:ea typeface="+mj-lt"/>
                <a:cs typeface="+mj-lt"/>
              </a:rPr>
              <a:t>Das </a:t>
            </a:r>
            <a:r>
              <a:rPr lang="en-US" sz="6700" dirty="0" err="1">
                <a:ea typeface="+mj-lt"/>
                <a:cs typeface="+mj-lt"/>
              </a:rPr>
              <a:t>Fürbittegebet</a:t>
            </a:r>
            <a:r>
              <a:rPr lang="en-US" sz="6700" dirty="0">
                <a:ea typeface="+mj-lt"/>
                <a:cs typeface="+mj-lt"/>
              </a:rPr>
              <a:t> </a:t>
            </a:r>
            <a:r>
              <a:rPr lang="en-US" sz="6700" dirty="0" err="1">
                <a:ea typeface="+mj-lt"/>
                <a:cs typeface="+mj-lt"/>
              </a:rPr>
              <a:t>ist</a:t>
            </a:r>
            <a:r>
              <a:rPr lang="en-US" sz="6700" dirty="0">
                <a:ea typeface="+mj-lt"/>
                <a:cs typeface="+mj-lt"/>
              </a:rPr>
              <a:t> von </a:t>
            </a:r>
            <a:r>
              <a:rPr lang="en-US" sz="6700" dirty="0" err="1">
                <a:ea typeface="+mj-lt"/>
                <a:cs typeface="+mj-lt"/>
              </a:rPr>
              <a:t>zentraler</a:t>
            </a:r>
            <a:r>
              <a:rPr lang="en-US" sz="6700" dirty="0">
                <a:ea typeface="+mj-lt"/>
                <a:cs typeface="+mj-lt"/>
              </a:rPr>
              <a:t> </a:t>
            </a:r>
            <a:r>
              <a:rPr lang="en-US" sz="6700" dirty="0" err="1">
                <a:ea typeface="+mj-lt"/>
                <a:cs typeface="+mj-lt"/>
              </a:rPr>
              <a:t>Bedeutung</a:t>
            </a:r>
            <a:r>
              <a:rPr lang="en-US" sz="6700" dirty="0">
                <a:ea typeface="+mj-lt"/>
                <a:cs typeface="+mj-lt"/>
              </a:rPr>
              <a:t> für das Beten. </a:t>
            </a:r>
            <a:endParaRPr lang="en-US" sz="6700">
              <a:ea typeface="+mj-lt"/>
              <a:cs typeface="+mj-lt"/>
            </a:endParaRPr>
          </a:p>
          <a:p>
            <a:pPr marL="914400" indent="-914400">
              <a:lnSpc>
                <a:spcPct val="90000"/>
              </a:lnSpc>
              <a:buAutoNum type="romanUcPeriod"/>
            </a:pPr>
            <a:r>
              <a:rPr lang="en-US" sz="6700" dirty="0">
                <a:ea typeface="+mj-lt"/>
                <a:cs typeface="+mj-lt"/>
              </a:rPr>
              <a:t>V. 9a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>
                <a:ea typeface="+mn-lt"/>
                <a:cs typeface="+mn-lt"/>
              </a:rPr>
              <a:t>Hinweis</a:t>
            </a:r>
            <a:r>
              <a:rPr lang="en-US" dirty="0">
                <a:ea typeface="+mn-lt"/>
                <a:cs typeface="+mn-lt"/>
              </a:rPr>
              <a:t>: Ein </a:t>
            </a:r>
            <a:r>
              <a:rPr lang="en-US" dirty="0" err="1">
                <a:ea typeface="+mn-lt"/>
                <a:cs typeface="+mn-lt"/>
              </a:rPr>
              <a:t>griechischer</a:t>
            </a:r>
            <a:r>
              <a:rPr lang="en-US" dirty="0">
                <a:ea typeface="+mn-lt"/>
                <a:cs typeface="+mn-lt"/>
              </a:rPr>
              <a:t> Satz in den Versen 9 bis 20. </a:t>
            </a:r>
            <a:endParaRPr lang="en-US"/>
          </a:p>
          <a:p>
            <a:r>
              <a:rPr lang="en-US" dirty="0" err="1">
                <a:ea typeface="+mn-lt"/>
                <a:cs typeface="+mn-lt"/>
              </a:rPr>
              <a:t>Punkt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eins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betont</a:t>
            </a:r>
            <a:r>
              <a:rPr lang="en-US" dirty="0">
                <a:ea typeface="+mn-lt"/>
                <a:cs typeface="+mn-lt"/>
              </a:rPr>
              <a:t> den </a:t>
            </a:r>
            <a:r>
              <a:rPr lang="en-US" dirty="0" err="1">
                <a:ea typeface="+mn-lt"/>
                <a:cs typeface="+mn-lt"/>
              </a:rPr>
              <a:t>Hauptsatz</a:t>
            </a:r>
            <a:r>
              <a:rPr lang="en-US" dirty="0">
                <a:ea typeface="+mn-lt"/>
                <a:cs typeface="+mn-lt"/>
              </a:rPr>
              <a:t> in </a:t>
            </a:r>
            <a:r>
              <a:rPr lang="en-US" dirty="0" err="1">
                <a:ea typeface="+mn-lt"/>
                <a:cs typeface="+mn-lt"/>
              </a:rPr>
              <a:t>diesem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langen</a:t>
            </a:r>
            <a:r>
              <a:rPr lang="en-US" dirty="0">
                <a:ea typeface="+mn-lt"/>
                <a:cs typeface="+mn-lt"/>
              </a:rPr>
              <a:t> Satz:</a:t>
            </a:r>
          </a:p>
          <a:p>
            <a:r>
              <a:rPr lang="en-US" b="1" dirty="0" err="1">
                <a:ea typeface="+mn-lt"/>
                <a:cs typeface="+mn-lt"/>
              </a:rPr>
              <a:t>Ἡμεῖς</a:t>
            </a:r>
            <a:r>
              <a:rPr lang="en-US" b="1" dirty="0">
                <a:ea typeface="+mn-lt"/>
                <a:cs typeface="+mn-lt"/>
              </a:rPr>
              <a:t>...</a:t>
            </a:r>
            <a:r>
              <a:rPr lang="en-US" b="1" dirty="0" err="1">
                <a:ea typeface="+mn-lt"/>
                <a:cs typeface="+mn-lt"/>
              </a:rPr>
              <a:t>οὐ</a:t>
            </a:r>
            <a:r>
              <a:rPr lang="en-US" b="1" dirty="0">
                <a:ea typeface="+mn-lt"/>
                <a:cs typeface="+mn-lt"/>
              </a:rPr>
              <a:t> πα</a:t>
            </a:r>
            <a:r>
              <a:rPr lang="en-US" b="1" dirty="0" err="1">
                <a:ea typeface="+mn-lt"/>
                <a:cs typeface="+mn-lt"/>
              </a:rPr>
              <a:t>υόμεθ</a:t>
            </a:r>
            <a:r>
              <a:rPr lang="en-US" b="1" dirty="0">
                <a:ea typeface="+mn-lt"/>
                <a:cs typeface="+mn-lt"/>
              </a:rPr>
              <a:t>α ὑπ</a:t>
            </a:r>
            <a:r>
              <a:rPr lang="en-US" b="1" dirty="0" err="1">
                <a:ea typeface="+mn-lt"/>
                <a:cs typeface="+mn-lt"/>
              </a:rPr>
              <a:t>ὲρ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ὑμῶν</a:t>
            </a:r>
            <a:r>
              <a:rPr lang="en-US" b="1" dirty="0">
                <a:ea typeface="+mn-lt"/>
                <a:cs typeface="+mn-lt"/>
              </a:rPr>
              <a:t> π</a:t>
            </a:r>
            <a:r>
              <a:rPr lang="en-US" b="1" dirty="0" err="1">
                <a:ea typeface="+mn-lt"/>
                <a:cs typeface="+mn-lt"/>
              </a:rPr>
              <a:t>ροσευχόμενοι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baseline="30000" dirty="0">
                <a:ea typeface="+mn-lt"/>
                <a:cs typeface="+mn-lt"/>
                <a:hlinkClick r:id="rId3"/>
              </a:rPr>
              <a:t>* </a:t>
            </a:r>
            <a:r>
              <a:rPr lang="en-US" b="1" dirty="0">
                <a:ea typeface="+mn-lt"/>
                <a:cs typeface="+mn-lt"/>
              </a:rPr>
              <a:t>καὶ α</a:t>
            </a:r>
            <a:r>
              <a:rPr lang="en-US" b="1" dirty="0" err="1">
                <a:ea typeface="+mn-lt"/>
                <a:cs typeface="+mn-lt"/>
              </a:rPr>
              <a:t>ἰτούμενοι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dirty="0">
                <a:ea typeface="+mn-lt"/>
                <a:cs typeface="+mn-lt"/>
              </a:rPr>
              <a:t>Wir... </a:t>
            </a:r>
            <a:r>
              <a:rPr lang="en-US" sz="3600" b="1" err="1">
                <a:ea typeface="+mn-lt"/>
                <a:cs typeface="+mn-lt"/>
              </a:rPr>
              <a:t>hören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nicht</a:t>
            </a:r>
            <a:r>
              <a:rPr lang="en-US" sz="3600" b="1" dirty="0">
                <a:ea typeface="+mn-lt"/>
                <a:cs typeface="+mn-lt"/>
              </a:rPr>
              <a:t> auf, für Sie </a:t>
            </a:r>
            <a:r>
              <a:rPr lang="en-US" sz="3600" b="1" err="1">
                <a:ea typeface="+mn-lt"/>
                <a:cs typeface="+mn-lt"/>
              </a:rPr>
              <a:t>zu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beten</a:t>
            </a:r>
            <a:r>
              <a:rPr lang="en-US" sz="3600" b="1" dirty="0">
                <a:ea typeface="+mn-lt"/>
                <a:cs typeface="+mn-lt"/>
              </a:rPr>
              <a:t> und </a:t>
            </a:r>
            <a:r>
              <a:rPr lang="en-US" sz="3600" b="1" err="1">
                <a:ea typeface="+mn-lt"/>
                <a:cs typeface="+mn-lt"/>
              </a:rPr>
              <a:t>zu</a:t>
            </a:r>
            <a:r>
              <a:rPr lang="en-US" sz="3600" b="1" dirty="0">
                <a:ea typeface="+mn-lt"/>
                <a:cs typeface="+mn-lt"/>
              </a:rPr>
              <a:t> bitten... </a:t>
            </a:r>
          </a:p>
          <a:p>
            <a:r>
              <a:rPr lang="en-US" sz="3600" b="1" dirty="0">
                <a:ea typeface="+mn-lt"/>
                <a:cs typeface="+mn-lt"/>
              </a:rPr>
              <a:t>Was </a:t>
            </a:r>
            <a:r>
              <a:rPr lang="en-US" sz="3600" b="1" err="1">
                <a:ea typeface="+mn-lt"/>
                <a:cs typeface="+mn-lt"/>
              </a:rPr>
              <a:t>können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wir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hier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lernen</a:t>
            </a:r>
            <a:r>
              <a:rPr lang="en-US" sz="3600" b="1" dirty="0">
                <a:ea typeface="+mn-lt"/>
                <a:cs typeface="+mn-lt"/>
              </a:rPr>
              <a:t>?</a:t>
            </a:r>
            <a:endParaRPr lang="en-US" b="1" dirty="0">
              <a:ea typeface="+mn-lt"/>
              <a:cs typeface="+mn-lt"/>
            </a:endParaRP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58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512" y="924012"/>
            <a:ext cx="4609513" cy="5004794"/>
          </a:xfrm>
        </p:spPr>
        <p:txBody>
          <a:bodyPr>
            <a:normAutofit/>
          </a:bodyPr>
          <a:lstStyle/>
          <a:p>
            <a:r>
              <a:rPr lang="en-US" sz="6600" dirty="0" err="1">
                <a:ea typeface="+mj-lt"/>
                <a:cs typeface="+mj-lt"/>
              </a:rPr>
              <a:t>Fürbitte</a:t>
            </a:r>
            <a:r>
              <a:rPr lang="en-US" sz="6600" dirty="0">
                <a:ea typeface="+mj-lt"/>
                <a:cs typeface="+mj-lt"/>
              </a:rPr>
              <a:t> </a:t>
            </a:r>
            <a:r>
              <a:rPr lang="en-US" sz="6600" dirty="0" err="1">
                <a:ea typeface="+mj-lt"/>
                <a:cs typeface="+mj-lt"/>
              </a:rPr>
              <a:t>ist</a:t>
            </a:r>
            <a:r>
              <a:rPr lang="en-US" sz="6600" dirty="0">
                <a:ea typeface="+mj-lt"/>
                <a:cs typeface="+mj-lt"/>
              </a:rPr>
              <a:t> </a:t>
            </a:r>
            <a:r>
              <a:rPr lang="en-US" sz="6600" dirty="0" err="1">
                <a:ea typeface="+mj-lt"/>
                <a:cs typeface="+mj-lt"/>
              </a:rPr>
              <a:t>wichtig</a:t>
            </a:r>
            <a:r>
              <a:rPr lang="en-US" sz="6600" dirty="0">
                <a:ea typeface="+mj-lt"/>
                <a:cs typeface="+mj-lt"/>
              </a:rPr>
              <a:t>. </a:t>
            </a:r>
            <a:endParaRPr lang="en-US"/>
          </a:p>
          <a:p>
            <a:endParaRPr lang="en-US"/>
          </a:p>
          <a:p>
            <a:pPr>
              <a:lnSpc>
                <a:spcPct val="90000"/>
              </a:lnSpc>
            </a:pPr>
            <a:r>
              <a:rPr lang="en-US" sz="6600" dirty="0">
                <a:ea typeface="+mj-lt"/>
                <a:cs typeface="+mj-lt"/>
              </a:rPr>
              <a:t>Es </a:t>
            </a:r>
            <a:r>
              <a:rPr lang="en-US" sz="6600" dirty="0" err="1">
                <a:ea typeface="+mj-lt"/>
                <a:cs typeface="+mj-lt"/>
              </a:rPr>
              <a:t>sollte</a:t>
            </a:r>
            <a:r>
              <a:rPr lang="en-US" sz="6600" dirty="0">
                <a:ea typeface="+mj-lt"/>
                <a:cs typeface="+mj-lt"/>
              </a:rPr>
              <a:t> </a:t>
            </a:r>
            <a:r>
              <a:rPr lang="en-US" sz="6600" dirty="0" err="1">
                <a:ea typeface="+mj-lt"/>
                <a:cs typeface="+mj-lt"/>
              </a:rPr>
              <a:t>fortlaufend</a:t>
            </a:r>
            <a:r>
              <a:rPr lang="en-US" sz="6600" dirty="0">
                <a:ea typeface="+mj-lt"/>
                <a:cs typeface="+mj-lt"/>
              </a:rPr>
              <a:t> sein.</a:t>
            </a:r>
            <a:endParaRPr lang="en-US" dirty="0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853673"/>
            <a:ext cx="5715000" cy="50047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err="1">
                <a:ea typeface="+mn-lt"/>
                <a:cs typeface="+mn-lt"/>
              </a:rPr>
              <a:t>Ἡμεῖς</a:t>
            </a:r>
            <a:r>
              <a:rPr lang="en-US" b="1" dirty="0">
                <a:ea typeface="+mn-lt"/>
                <a:cs typeface="+mn-lt"/>
              </a:rPr>
              <a:t>...</a:t>
            </a:r>
            <a:r>
              <a:rPr lang="en-US" b="1" dirty="0" err="1">
                <a:ea typeface="+mn-lt"/>
                <a:cs typeface="+mn-lt"/>
              </a:rPr>
              <a:t>οὐ</a:t>
            </a:r>
            <a:r>
              <a:rPr lang="en-US" b="1" dirty="0">
                <a:ea typeface="+mn-lt"/>
                <a:cs typeface="+mn-lt"/>
              </a:rPr>
              <a:t> πα</a:t>
            </a:r>
            <a:r>
              <a:rPr lang="en-US" b="1" dirty="0" err="1">
                <a:ea typeface="+mn-lt"/>
                <a:cs typeface="+mn-lt"/>
              </a:rPr>
              <a:t>υόμεθ</a:t>
            </a:r>
            <a:r>
              <a:rPr lang="en-US" b="1" dirty="0">
                <a:ea typeface="+mn-lt"/>
                <a:cs typeface="+mn-lt"/>
              </a:rPr>
              <a:t>α ὑπ</a:t>
            </a:r>
            <a:r>
              <a:rPr lang="en-US" b="1" dirty="0" err="1">
                <a:ea typeface="+mn-lt"/>
                <a:cs typeface="+mn-lt"/>
              </a:rPr>
              <a:t>ὲρ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b="1" dirty="0" err="1">
                <a:ea typeface="+mn-lt"/>
                <a:cs typeface="+mn-lt"/>
              </a:rPr>
              <a:t>ὑμῶν</a:t>
            </a:r>
            <a:r>
              <a:rPr lang="en-US" b="1" dirty="0">
                <a:ea typeface="+mn-lt"/>
                <a:cs typeface="+mn-lt"/>
              </a:rPr>
              <a:t> π</a:t>
            </a:r>
            <a:r>
              <a:rPr lang="en-US" b="1" dirty="0" err="1">
                <a:ea typeface="+mn-lt"/>
                <a:cs typeface="+mn-lt"/>
              </a:rPr>
              <a:t>ροσευχόμενοι</a:t>
            </a:r>
            <a:r>
              <a:rPr lang="en-US" b="1" dirty="0">
                <a:ea typeface="+mn-lt"/>
                <a:cs typeface="+mn-lt"/>
              </a:rPr>
              <a:t> </a:t>
            </a:r>
            <a:r>
              <a:rPr lang="en-US" b="1" baseline="30000" dirty="0">
                <a:ea typeface="+mn-lt"/>
                <a:cs typeface="+mn-lt"/>
                <a:hlinkClick r:id="rId3"/>
              </a:rPr>
              <a:t>* </a:t>
            </a:r>
            <a:r>
              <a:rPr lang="en-US" b="1" dirty="0">
                <a:ea typeface="+mn-lt"/>
                <a:cs typeface="+mn-lt"/>
              </a:rPr>
              <a:t>καὶ α</a:t>
            </a:r>
            <a:r>
              <a:rPr lang="en-US" b="1" dirty="0" err="1">
                <a:ea typeface="+mn-lt"/>
                <a:cs typeface="+mn-lt"/>
              </a:rPr>
              <a:t>ἰτούμενοι</a:t>
            </a:r>
            <a:endParaRPr lang="en-US" b="1">
              <a:ea typeface="+mn-lt"/>
              <a:cs typeface="+mn-lt"/>
            </a:endParaRPr>
          </a:p>
          <a:p>
            <a:r>
              <a:rPr lang="en-US" sz="3600" b="1" dirty="0">
                <a:ea typeface="+mn-lt"/>
                <a:cs typeface="+mn-lt"/>
              </a:rPr>
              <a:t>Wir... </a:t>
            </a:r>
            <a:r>
              <a:rPr lang="en-US" sz="3600" b="1" err="1">
                <a:ea typeface="+mn-lt"/>
                <a:cs typeface="+mn-lt"/>
              </a:rPr>
              <a:t>hören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nicht</a:t>
            </a:r>
            <a:r>
              <a:rPr lang="en-US" sz="3600" b="1" dirty="0">
                <a:ea typeface="+mn-lt"/>
                <a:cs typeface="+mn-lt"/>
              </a:rPr>
              <a:t> auf, für Sie </a:t>
            </a:r>
            <a:r>
              <a:rPr lang="en-US" sz="3600" b="1" err="1">
                <a:ea typeface="+mn-lt"/>
                <a:cs typeface="+mn-lt"/>
              </a:rPr>
              <a:t>zu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beten</a:t>
            </a:r>
            <a:r>
              <a:rPr lang="en-US" sz="3600" b="1" dirty="0">
                <a:ea typeface="+mn-lt"/>
                <a:cs typeface="+mn-lt"/>
              </a:rPr>
              <a:t> und </a:t>
            </a:r>
            <a:r>
              <a:rPr lang="en-US" sz="3600" b="1" err="1">
                <a:ea typeface="+mn-lt"/>
                <a:cs typeface="+mn-lt"/>
              </a:rPr>
              <a:t>zu</a:t>
            </a:r>
            <a:r>
              <a:rPr lang="en-US" sz="3600" b="1" dirty="0">
                <a:ea typeface="+mn-lt"/>
                <a:cs typeface="+mn-lt"/>
              </a:rPr>
              <a:t> bitten... </a:t>
            </a:r>
          </a:p>
          <a:p>
            <a:r>
              <a:rPr lang="en-US" sz="3600" b="1" dirty="0">
                <a:ea typeface="+mn-lt"/>
                <a:cs typeface="+mn-lt"/>
              </a:rPr>
              <a:t>Was </a:t>
            </a:r>
            <a:r>
              <a:rPr lang="en-US" sz="3600" b="1" err="1">
                <a:ea typeface="+mn-lt"/>
                <a:cs typeface="+mn-lt"/>
              </a:rPr>
              <a:t>können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wir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hier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lernen</a:t>
            </a:r>
            <a:r>
              <a:rPr lang="en-US" sz="3600" b="1" dirty="0">
                <a:ea typeface="+mn-lt"/>
                <a:cs typeface="+mn-lt"/>
              </a:rPr>
              <a:t>? </a:t>
            </a:r>
            <a:endParaRPr lang="en-US" b="1"/>
          </a:p>
          <a:p>
            <a:r>
              <a:rPr lang="en-US" sz="3600" b="1" dirty="0">
                <a:ea typeface="+mn-lt"/>
                <a:cs typeface="+mn-lt"/>
              </a:rPr>
              <a:t>Es </a:t>
            </a:r>
            <a:r>
              <a:rPr lang="en-US" sz="3600" b="1" err="1">
                <a:ea typeface="+mn-lt"/>
                <a:cs typeface="+mn-lt"/>
              </a:rPr>
              <a:t>ist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sehr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wichtig</a:t>
            </a:r>
            <a:r>
              <a:rPr lang="en-US" sz="3600" b="1" dirty="0">
                <a:ea typeface="+mn-lt"/>
                <a:cs typeface="+mn-lt"/>
              </a:rPr>
              <a:t> für </a:t>
            </a:r>
            <a:r>
              <a:rPr lang="en-US" sz="3600" b="1" err="1">
                <a:ea typeface="+mn-lt"/>
                <a:cs typeface="+mn-lt"/>
              </a:rPr>
              <a:t>unser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Gebetsleben</a:t>
            </a:r>
            <a:r>
              <a:rPr lang="en-US" sz="3600" b="1" dirty="0">
                <a:ea typeface="+mn-lt"/>
                <a:cs typeface="+mn-lt"/>
              </a:rPr>
              <a:t>. </a:t>
            </a:r>
            <a:endParaRPr lang="en-US" b="1"/>
          </a:p>
          <a:p>
            <a:r>
              <a:rPr lang="en-US" sz="3600" b="1" dirty="0">
                <a:ea typeface="+mn-lt"/>
                <a:cs typeface="+mn-lt"/>
              </a:rPr>
              <a:t>Es </a:t>
            </a:r>
            <a:r>
              <a:rPr lang="en-US" sz="3600" b="1" err="1">
                <a:ea typeface="+mn-lt"/>
                <a:cs typeface="+mn-lt"/>
              </a:rPr>
              <a:t>sollte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ein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ständiger</a:t>
            </a:r>
            <a:r>
              <a:rPr lang="en-US" sz="3600" b="1" dirty="0">
                <a:ea typeface="+mn-lt"/>
                <a:cs typeface="+mn-lt"/>
              </a:rPr>
              <a:t> Teil </a:t>
            </a:r>
            <a:r>
              <a:rPr lang="en-US" sz="3600" b="1" err="1">
                <a:ea typeface="+mn-lt"/>
                <a:cs typeface="+mn-lt"/>
              </a:rPr>
              <a:t>unseres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Gebets</a:t>
            </a:r>
            <a:r>
              <a:rPr lang="en-US" sz="3600" b="1" dirty="0">
                <a:ea typeface="+mn-lt"/>
                <a:cs typeface="+mn-lt"/>
              </a:rPr>
              <a:t> sein</a:t>
            </a:r>
            <a:endParaRPr lang="en-US" b="1" dirty="0"/>
          </a:p>
          <a:p>
            <a:endParaRPr lang="en-US" sz="3600" b="1" dirty="0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75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62012"/>
            <a:ext cx="4023360" cy="5004794"/>
          </a:xfrm>
        </p:spPr>
        <p:txBody>
          <a:bodyPr>
            <a:normAutofit/>
          </a:bodyPr>
          <a:lstStyle/>
          <a:p>
            <a:r>
              <a:rPr lang="en-US" sz="6700" dirty="0">
                <a:ea typeface="+mj-lt"/>
                <a:cs typeface="+mj-lt"/>
              </a:rPr>
              <a:t>II. </a:t>
            </a:r>
            <a:r>
              <a:rPr lang="en-US" sz="6700" dirty="0" err="1">
                <a:ea typeface="+mj-lt"/>
                <a:cs typeface="+mj-lt"/>
              </a:rPr>
              <a:t>Inhalt</a:t>
            </a:r>
            <a:r>
              <a:rPr lang="en-US" sz="6700" dirty="0">
                <a:ea typeface="+mj-lt"/>
                <a:cs typeface="+mj-lt"/>
              </a:rPr>
              <a:t> des </a:t>
            </a:r>
            <a:r>
              <a:rPr lang="en-US" sz="6700" dirty="0" err="1">
                <a:ea typeface="+mj-lt"/>
                <a:cs typeface="+mj-lt"/>
              </a:rPr>
              <a:t>Fürbittegebetes</a:t>
            </a:r>
            <a:r>
              <a:rPr lang="en-US" sz="6700" dirty="0">
                <a:ea typeface="+mj-lt"/>
                <a:cs typeface="+mj-lt"/>
              </a:rPr>
              <a:t>. </a:t>
            </a:r>
            <a:endParaRPr lang="en-US">
              <a:ea typeface="+mj-lt"/>
              <a:cs typeface="+mj-lt"/>
            </a:endParaRPr>
          </a:p>
          <a:p>
            <a:pPr>
              <a:lnSpc>
                <a:spcPct val="90000"/>
              </a:lnSpc>
            </a:pPr>
            <a:r>
              <a:rPr lang="en-US" sz="6700" dirty="0">
                <a:ea typeface="+mj-lt"/>
                <a:cs typeface="+mj-lt"/>
              </a:rPr>
              <a:t>Vv. 9b-11a</a:t>
            </a:r>
            <a:endParaRPr lang="en-US">
              <a:ea typeface="+mj-lt"/>
              <a:cs typeface="+mj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ἵν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α 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ληρωθῆτε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τὴν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ἐπ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ίγνωσιν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θελήμ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τος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α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ὐτοῦ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 b="1" dirty="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 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άσῃ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σοφίᾳ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καὶ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συνέσει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 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νευμ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τικῇ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,</a:t>
            </a:r>
            <a:r>
              <a:rPr lang="en-US" dirty="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10 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ερι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πα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τῆσ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αι </a:t>
            </a:r>
            <a:r>
              <a:rPr lang="en-US" baseline="30000" dirty="0">
                <a:solidFill>
                  <a:srgbClr val="1977DE"/>
                </a:solidFill>
                <a:ea typeface="+mn-lt"/>
                <a:cs typeface="+mn-lt"/>
                <a:hlinkClick r:id="rId4"/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ἀξίως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κυρίου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ἀρεσκεί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αν,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ντὶ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ἔργῳ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ἀγ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θῷ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καρπ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οφοροῦντες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καὶ   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ὐξ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νόμενοι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aseline="30000" dirty="0">
                <a:solidFill>
                  <a:srgbClr val="1977DE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τῇ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ἐπ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ιγνώσει</a:t>
            </a:r>
            <a:r>
              <a:rPr lang="en-US" dirty="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 baseline="30000" dirty="0">
                <a:solidFill>
                  <a:srgbClr val="1977DE"/>
                </a:solidFill>
                <a:ea typeface="+mn-lt"/>
                <a:cs typeface="+mn-lt"/>
                <a:hlinkClick r:id="rId4"/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θεοῦ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,</a:t>
            </a:r>
            <a:r>
              <a:rPr lang="en-US" dirty="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11 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άσῃ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δυνάμει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δυν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μούμενοι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τὰ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τὸ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κράτος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τῆς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δόξης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ὐτοῦ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 ὑπ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ομονὴν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καὶ μα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κροθυμί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dirty="0">
                <a:ea typeface="+mn-lt"/>
                <a:cs typeface="+mn-lt"/>
              </a:rPr>
              <a:t>Damit Sie </a:t>
            </a:r>
            <a:r>
              <a:rPr lang="en-US" sz="3600" b="1" dirty="0" err="1">
                <a:ea typeface="+mn-lt"/>
                <a:cs typeface="+mn-lt"/>
              </a:rPr>
              <a:t>mit</a:t>
            </a:r>
            <a:r>
              <a:rPr lang="en-US" sz="3600" b="1" dirty="0">
                <a:ea typeface="+mn-lt"/>
                <a:cs typeface="+mn-lt"/>
              </a:rPr>
              <a:t> der </a:t>
            </a:r>
            <a:r>
              <a:rPr lang="en-US" sz="3600" b="1" dirty="0" err="1">
                <a:ea typeface="+mn-lt"/>
                <a:cs typeface="+mn-lt"/>
              </a:rPr>
              <a:t>Erkenntnis</a:t>
            </a:r>
            <a:r>
              <a:rPr lang="en-US" sz="3600" b="1" dirty="0">
                <a:ea typeface="+mn-lt"/>
                <a:cs typeface="+mn-lt"/>
              </a:rPr>
              <a:t> des Willens Gottes in </a:t>
            </a:r>
            <a:r>
              <a:rPr lang="en-US" sz="3600" b="1" dirty="0" err="1">
                <a:ea typeface="+mn-lt"/>
                <a:cs typeface="+mn-lt"/>
              </a:rPr>
              <a:t>aller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spirituellen</a:t>
            </a:r>
            <a:r>
              <a:rPr lang="en-US" sz="3600" b="1" dirty="0">
                <a:ea typeface="+mn-lt"/>
                <a:cs typeface="+mn-lt"/>
              </a:rPr>
              <a:t> Weisheit und </a:t>
            </a:r>
            <a:r>
              <a:rPr lang="en-US" sz="3600" b="1" dirty="0" err="1">
                <a:ea typeface="+mn-lt"/>
                <a:cs typeface="+mn-lt"/>
              </a:rPr>
              <a:t>Verständnis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erfüllt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werden</a:t>
            </a:r>
            <a:r>
              <a:rPr lang="en-US" sz="3600" b="1" dirty="0">
                <a:ea typeface="+mn-lt"/>
                <a:cs typeface="+mn-lt"/>
              </a:rPr>
              <a:t>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7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6700" b="1" err="1">
                <a:ea typeface="+mj-lt"/>
                <a:cs typeface="+mj-lt"/>
              </a:rPr>
              <a:t>Kernanliegen</a:t>
            </a:r>
            <a:r>
              <a:rPr lang="en-US" sz="6700" b="1" dirty="0">
                <a:ea typeface="+mj-lt"/>
                <a:cs typeface="+mj-lt"/>
              </a:rPr>
              <a:t> </a:t>
            </a:r>
            <a:r>
              <a:rPr lang="en-US" sz="6700" b="1" err="1">
                <a:ea typeface="+mj-lt"/>
                <a:cs typeface="+mj-lt"/>
              </a:rPr>
              <a:t>nach</a:t>
            </a:r>
            <a:r>
              <a:rPr lang="en-US" sz="6700" b="1" dirty="0">
                <a:ea typeface="+mj-lt"/>
                <a:cs typeface="+mj-lt"/>
              </a:rPr>
              <a:t> </a:t>
            </a:r>
            <a:r>
              <a:rPr lang="en-US" sz="6700" b="1" err="1">
                <a:ea typeface="+mj-lt"/>
                <a:cs typeface="+mj-lt"/>
              </a:rPr>
              <a:t>göttlicher</a:t>
            </a:r>
            <a:r>
              <a:rPr lang="en-US" sz="6700" b="1" dirty="0">
                <a:ea typeface="+mj-lt"/>
                <a:cs typeface="+mj-lt"/>
              </a:rPr>
              <a:t> </a:t>
            </a:r>
            <a:r>
              <a:rPr lang="en-US" sz="6700" b="1" err="1">
                <a:ea typeface="+mj-lt"/>
                <a:cs typeface="+mj-lt"/>
              </a:rPr>
              <a:t>Erfüllung</a:t>
            </a:r>
            <a:endParaRPr lang="en-US" b="1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ἵν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α 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ληρωθῆτε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τὴν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ἐπ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ίγνωσιν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θελήμ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τος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α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ὐτοῦ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 b="1" dirty="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 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άσῃ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σοφίᾳ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καὶ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συνέσει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 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νευμ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τικῇ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,</a:t>
            </a:r>
            <a:r>
              <a:rPr lang="en-US" dirty="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10 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ερι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πα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τῆσ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αι </a:t>
            </a:r>
            <a:r>
              <a:rPr lang="en-US" baseline="30000" dirty="0">
                <a:solidFill>
                  <a:srgbClr val="1977DE"/>
                </a:solidFill>
                <a:ea typeface="+mn-lt"/>
                <a:cs typeface="+mn-lt"/>
                <a:hlinkClick r:id="rId4"/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ἀξίως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κυρίου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ἀρεσκεί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αν,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ντὶ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ἔργῳ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ἀγ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θῷ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καρπ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οφοροῦντες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καὶ   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ὐξ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νόμενοι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aseline="30000" dirty="0">
                <a:solidFill>
                  <a:srgbClr val="1977DE"/>
                </a:solidFill>
                <a:ea typeface="+mn-lt"/>
                <a:cs typeface="+mn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τῇ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ἐπ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ιγνώσει</a:t>
            </a:r>
            <a:r>
              <a:rPr lang="en-US" dirty="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 baseline="30000" dirty="0">
                <a:solidFill>
                  <a:srgbClr val="1977DE"/>
                </a:solidFill>
                <a:ea typeface="+mn-lt"/>
                <a:cs typeface="+mn-lt"/>
                <a:hlinkClick r:id="rId4"/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θεοῦ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,</a:t>
            </a:r>
            <a:r>
              <a:rPr lang="en-US" dirty="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11 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άσῃ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δυνάμει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δυν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μούμενοι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τὰ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τὸ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κράτος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τῆς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δόξης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ὐτοῦ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 ὑπ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ομονὴν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καὶ μα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κροθυμί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dirty="0">
                <a:ea typeface="+mn-lt"/>
                <a:cs typeface="+mn-lt"/>
              </a:rPr>
              <a:t>Damit Sie </a:t>
            </a:r>
            <a:r>
              <a:rPr lang="en-US" sz="3600" b="1" dirty="0" err="1">
                <a:ea typeface="+mn-lt"/>
                <a:cs typeface="+mn-lt"/>
              </a:rPr>
              <a:t>mit</a:t>
            </a:r>
            <a:r>
              <a:rPr lang="en-US" sz="3600" b="1" dirty="0">
                <a:ea typeface="+mn-lt"/>
                <a:cs typeface="+mn-lt"/>
              </a:rPr>
              <a:t> der </a:t>
            </a:r>
            <a:r>
              <a:rPr lang="en-US" sz="3600" b="1" dirty="0" err="1">
                <a:ea typeface="+mn-lt"/>
                <a:cs typeface="+mn-lt"/>
              </a:rPr>
              <a:t>Erkenntnis</a:t>
            </a:r>
            <a:r>
              <a:rPr lang="en-US" sz="3600" b="1" dirty="0">
                <a:ea typeface="+mn-lt"/>
                <a:cs typeface="+mn-lt"/>
              </a:rPr>
              <a:t> des Willens Gottes in </a:t>
            </a:r>
            <a:r>
              <a:rPr lang="en-US" sz="3600" b="1" dirty="0" err="1">
                <a:ea typeface="+mn-lt"/>
                <a:cs typeface="+mn-lt"/>
              </a:rPr>
              <a:t>aller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spirituellen</a:t>
            </a:r>
            <a:r>
              <a:rPr lang="en-US" sz="3600" b="1" dirty="0">
                <a:ea typeface="+mn-lt"/>
                <a:cs typeface="+mn-lt"/>
              </a:rPr>
              <a:t> Weisheit und </a:t>
            </a:r>
            <a:r>
              <a:rPr lang="en-US" sz="3600" b="1" dirty="0" err="1">
                <a:ea typeface="+mn-lt"/>
                <a:cs typeface="+mn-lt"/>
              </a:rPr>
              <a:t>Verständnis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erfüllt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dirty="0" err="1">
                <a:ea typeface="+mn-lt"/>
                <a:cs typeface="+mn-lt"/>
              </a:rPr>
              <a:t>werden</a:t>
            </a:r>
            <a:r>
              <a:rPr lang="en-US" sz="3600" b="1" dirty="0">
                <a:ea typeface="+mn-lt"/>
                <a:cs typeface="+mn-lt"/>
              </a:rPr>
              <a:t>.</a:t>
            </a: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26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r>
              <a:rPr lang="en-US" sz="6700" b="1" dirty="0">
                <a:ea typeface="+mj-lt"/>
                <a:cs typeface="+mj-lt"/>
              </a:rPr>
              <a:t>Ziel der </a:t>
            </a:r>
            <a:r>
              <a:rPr lang="en-US" sz="6700" b="1" dirty="0" err="1">
                <a:ea typeface="+mj-lt"/>
                <a:cs typeface="+mj-lt"/>
              </a:rPr>
              <a:t>Anfrage</a:t>
            </a:r>
            <a:r>
              <a:rPr lang="en-US" sz="6700" b="1" dirty="0">
                <a:ea typeface="+mj-lt"/>
                <a:cs typeface="+mj-lt"/>
              </a:rPr>
              <a:t>: 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en-US" sz="6700" b="1" dirty="0" err="1">
                <a:ea typeface="+mj-lt"/>
                <a:cs typeface="+mj-lt"/>
              </a:rPr>
              <a:t>würdiger</a:t>
            </a:r>
            <a:r>
              <a:rPr lang="en-US" sz="6700" b="1" dirty="0">
                <a:ea typeface="+mj-lt"/>
                <a:cs typeface="+mj-lt"/>
              </a:rPr>
              <a:t> </a:t>
            </a:r>
            <a:r>
              <a:rPr lang="en-US" sz="6700" b="1" dirty="0" err="1">
                <a:ea typeface="+mj-lt"/>
                <a:cs typeface="+mj-lt"/>
              </a:rPr>
              <a:t>Spaziergang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π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ερι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πα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τῆσ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αι </a:t>
            </a:r>
            <a:r>
              <a:rPr lang="en-US" b="1" baseline="30000" dirty="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 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ἀξίως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1" err="1">
                <a:solidFill>
                  <a:srgbClr val="000000"/>
                </a:solidFill>
                <a:ea typeface="+mn-lt"/>
                <a:cs typeface="+mn-lt"/>
              </a:rPr>
              <a:t>κυρίου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ἀρεσκεί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αν,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ντὶ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ἔργῳ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ἀγ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θῷ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καρπ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οφοροῦντες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καὶ   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ὐξ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νόμενοι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aseline="30000" dirty="0">
                <a:solidFill>
                  <a:srgbClr val="1977DE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τῇ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ἐπ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ιγνώσει</a:t>
            </a:r>
            <a:r>
              <a:rPr lang="en-US" dirty="0">
                <a:solidFill>
                  <a:srgbClr val="1977DE"/>
                </a:solidFill>
                <a:ea typeface="+mn-lt"/>
                <a:cs typeface="+mn-lt"/>
                <a:hlinkClick r:id="rId4"/>
              </a:rPr>
              <a:t>*</a:t>
            </a:r>
            <a:r>
              <a:rPr lang="en-US" baseline="30000" dirty="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θεοῦ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,</a:t>
            </a:r>
            <a:r>
              <a:rPr lang="en-US" dirty="0">
                <a:solidFill>
                  <a:srgbClr val="1977DE"/>
                </a:solidFill>
                <a:ea typeface="+mn-lt"/>
                <a:cs typeface="+mn-lt"/>
                <a:hlinkClick r:id="rId4"/>
              </a:rPr>
              <a:t>*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b="1" dirty="0">
                <a:solidFill>
                  <a:srgbClr val="000000"/>
                </a:solidFill>
                <a:ea typeface="+mn-lt"/>
                <a:cs typeface="+mn-lt"/>
              </a:rPr>
              <a:t>11 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άσῃ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δυνάμει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δυν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μούμενοι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τὰ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τὸ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κράτος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τῆς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δόξης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ὐτοῦ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 ὑπ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ομονὴν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καὶ μα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κροθυμί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</a:t>
            </a:r>
            <a:endParaRPr lang="en-US" b="1" dirty="0">
              <a:ea typeface="+mn-lt"/>
              <a:cs typeface="+mn-lt"/>
            </a:endParaRPr>
          </a:p>
          <a:p>
            <a:r>
              <a:rPr lang="en-US" sz="3600" b="1" dirty="0">
                <a:ea typeface="+mn-lt"/>
                <a:cs typeface="+mn-lt"/>
              </a:rPr>
              <a:t>Um des Herrn </a:t>
            </a:r>
            <a:r>
              <a:rPr lang="en-US" sz="3600" b="1" err="1">
                <a:ea typeface="+mn-lt"/>
                <a:cs typeface="+mn-lt"/>
              </a:rPr>
              <a:t>würdig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zu</a:t>
            </a:r>
            <a:r>
              <a:rPr lang="en-US" sz="3600" b="1" dirty="0">
                <a:ea typeface="+mn-lt"/>
                <a:cs typeface="+mn-lt"/>
              </a:rPr>
              <a:t> </a:t>
            </a:r>
            <a:r>
              <a:rPr lang="en-US" sz="3600" b="1" err="1">
                <a:ea typeface="+mn-lt"/>
                <a:cs typeface="+mn-lt"/>
              </a:rPr>
              <a:t>wandeln</a:t>
            </a:r>
            <a:endParaRPr lang="en-US" sz="3600" b="1">
              <a:ea typeface="+mn-lt"/>
              <a:cs typeface="+mn-lt"/>
            </a:endParaRPr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29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9D2268A-D939-4E78-91B6-6C7E46406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II</a:t>
            </a:r>
          </a:p>
        </p:txBody>
      </p:sp>
      <p:pic>
        <p:nvPicPr>
          <p:cNvPr id="5" name="Picture 4" descr="A colorful smoke on a grey background&#10;&#10;Description automatically generated">
            <a:extLst>
              <a:ext uri="{FF2B5EF4-FFF2-40B4-BE49-F238E27FC236}">
                <a16:creationId xmlns:a16="http://schemas.microsoft.com/office/drawing/2014/main" id="{5155DB43-B347-2986-AA61-FF6AC78A81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7829" b="7901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C9417ED-8C7B-8AD1-3773-76BAEDB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853673"/>
            <a:ext cx="4023360" cy="5004794"/>
          </a:xfrm>
        </p:spPr>
        <p:txBody>
          <a:bodyPr>
            <a:normAutofit/>
          </a:bodyPr>
          <a:lstStyle/>
          <a:p>
            <a:r>
              <a:rPr lang="en-US" sz="6600" b="1" err="1">
                <a:ea typeface="+mj-lt"/>
                <a:cs typeface="+mj-lt"/>
              </a:rPr>
              <a:t>Grenzen</a:t>
            </a:r>
            <a:r>
              <a:rPr lang="en-US" sz="6600" b="1" dirty="0">
                <a:ea typeface="+mj-lt"/>
                <a:cs typeface="+mj-lt"/>
              </a:rPr>
              <a:t> </a:t>
            </a:r>
            <a:r>
              <a:rPr lang="en-US" sz="6600" b="1" err="1">
                <a:ea typeface="+mj-lt"/>
                <a:cs typeface="+mj-lt"/>
              </a:rPr>
              <a:t>dieser</a:t>
            </a:r>
            <a:r>
              <a:rPr lang="en-US" sz="6600" b="1" dirty="0">
                <a:ea typeface="+mj-lt"/>
                <a:cs typeface="+mj-lt"/>
              </a:rPr>
              <a:t> </a:t>
            </a:r>
            <a:r>
              <a:rPr lang="en-US" sz="6600" b="1" err="1">
                <a:ea typeface="+mj-lt"/>
                <a:cs typeface="+mj-lt"/>
              </a:rPr>
              <a:t>Wanderung</a:t>
            </a:r>
            <a:r>
              <a:rPr lang="en-US" sz="6600" b="1" dirty="0">
                <a:ea typeface="+mj-lt"/>
                <a:cs typeface="+mj-lt"/>
              </a:rPr>
              <a:t>: </a:t>
            </a:r>
            <a:endParaRPr lang="en-US" b="1"/>
          </a:p>
          <a:p>
            <a:pPr>
              <a:lnSpc>
                <a:spcPct val="90000"/>
              </a:lnSpc>
            </a:pPr>
            <a:r>
              <a:rPr lang="en-US" sz="6600" b="1" dirty="0">
                <a:ea typeface="+mj-lt"/>
                <a:cs typeface="+mj-lt"/>
              </a:rPr>
              <a:t>4 </a:t>
            </a:r>
            <a:r>
              <a:rPr lang="en-US" sz="6600" b="1" err="1">
                <a:ea typeface="+mj-lt"/>
                <a:cs typeface="+mj-lt"/>
              </a:rPr>
              <a:t>Partizipien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C5F79-B11C-D165-3D10-83A85CFB2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9083" y="759889"/>
            <a:ext cx="5715000" cy="521580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αν 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ἀρεσκεί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αν, </a:t>
            </a:r>
            <a:endParaRPr lang="en-US" sz="3200" b="1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 πα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ντὶ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ἔργῳ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ἀγ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α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θῷ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3200" b="1" dirty="0">
                <a:ea typeface="+mn-lt"/>
                <a:cs typeface="+mn-lt"/>
              </a:rPr>
              <a:t>καρπ</a:t>
            </a:r>
            <a:r>
              <a:rPr lang="en-US" sz="3200" b="1" err="1">
                <a:ea typeface="+mn-lt"/>
                <a:cs typeface="+mn-lt"/>
              </a:rPr>
              <a:t>οφοροῦντες</a:t>
            </a:r>
            <a:r>
              <a:rPr lang="en-US" sz="3200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καὶ </a:t>
            </a:r>
            <a:endParaRPr lang="en-US" sz="3200" b="1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  </a:t>
            </a:r>
            <a:r>
              <a:rPr lang="en-US" sz="3200" b="1" dirty="0">
                <a:ea typeface="+mn-lt"/>
                <a:cs typeface="+mn-lt"/>
              </a:rPr>
              <a:t>α</a:t>
            </a:r>
            <a:r>
              <a:rPr lang="en-US" sz="3200" b="1" err="1">
                <a:ea typeface="+mn-lt"/>
                <a:cs typeface="+mn-lt"/>
              </a:rPr>
              <a:t>ὐξ</a:t>
            </a:r>
            <a:r>
              <a:rPr lang="en-US" sz="3200" b="1" dirty="0">
                <a:ea typeface="+mn-lt"/>
                <a:cs typeface="+mn-lt"/>
              </a:rPr>
              <a:t>α</a:t>
            </a:r>
            <a:r>
              <a:rPr lang="en-US" sz="3200" b="1" err="1">
                <a:ea typeface="+mn-lt"/>
                <a:cs typeface="+mn-lt"/>
              </a:rPr>
              <a:t>νόμενοι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r>
              <a:rPr lang="en-US" sz="3200" baseline="30000" dirty="0">
                <a:solidFill>
                  <a:srgbClr val="1977DE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* 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τῇ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 ἐπ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ιγνώσει</a:t>
            </a:r>
            <a:r>
              <a:rPr lang="en-US" sz="3200" dirty="0">
                <a:solidFill>
                  <a:srgbClr val="1977DE"/>
                </a:solidFill>
                <a:ea typeface="+mn-lt"/>
                <a:cs typeface="+mn-lt"/>
                <a:hlinkClick r:id="rId4"/>
              </a:rPr>
              <a:t>*</a:t>
            </a:r>
            <a:r>
              <a:rPr lang="en-US" sz="3200" baseline="30000" dirty="0">
                <a:solidFill>
                  <a:srgbClr val="1977DE"/>
                </a:solidFill>
                <a:ea typeface="+mn-lt"/>
                <a:cs typeface="+mn-lt"/>
                <a:hlinkClick r:id="rId3"/>
              </a:rPr>
              <a:t>* 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τοῦ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θεοῦ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,</a:t>
            </a:r>
            <a:r>
              <a:rPr lang="en-US" sz="3200" dirty="0">
                <a:solidFill>
                  <a:srgbClr val="1977DE"/>
                </a:solidFill>
                <a:ea typeface="+mn-lt"/>
                <a:cs typeface="+mn-lt"/>
                <a:hlinkClick r:id="rId4"/>
              </a:rPr>
              <a:t>*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  <a:endParaRPr lang="en-US" sz="3200" b="1">
              <a:solidFill>
                <a:srgbClr val="FFFFFF"/>
              </a:solidFill>
              <a:ea typeface="+mn-lt"/>
              <a:cs typeface="+mn-lt"/>
            </a:endParaRPr>
          </a:p>
          <a:p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ἐν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άσῃ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3200" err="1">
                <a:solidFill>
                  <a:srgbClr val="000000"/>
                </a:solidFill>
                <a:ea typeface="+mn-lt"/>
                <a:cs typeface="+mn-lt"/>
              </a:rPr>
              <a:t>δυνάμει</a:t>
            </a:r>
            <a:r>
              <a:rPr lang="en-US" sz="3200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δυν</a:t>
            </a:r>
            <a:r>
              <a:rPr lang="en-US" sz="3200" b="1" dirty="0">
                <a:ea typeface="+mn-lt"/>
                <a:cs typeface="+mn-lt"/>
              </a:rPr>
              <a:t>α</a:t>
            </a:r>
            <a:r>
              <a:rPr lang="en-US" sz="3200" b="1" err="1">
                <a:ea typeface="+mn-lt"/>
                <a:cs typeface="+mn-lt"/>
              </a:rPr>
              <a:t>μούμενοι</a:t>
            </a:r>
            <a:r>
              <a:rPr lang="en-US" b="1" dirty="0">
                <a:ea typeface="+mn-lt"/>
                <a:cs typeface="+mn-lt"/>
              </a:rPr>
              <a:t> 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κα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τὰ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τὸ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κράτος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τῆς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δόξης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ὐτοῦ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εἰς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ᾶσ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 ὑπ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ομονὴν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καὶ μα</a:t>
            </a:r>
            <a:r>
              <a:rPr lang="en-US" err="1">
                <a:solidFill>
                  <a:srgbClr val="000000"/>
                </a:solidFill>
                <a:ea typeface="+mn-lt"/>
                <a:cs typeface="+mn-lt"/>
              </a:rPr>
              <a:t>κροθυμί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αν</a:t>
            </a:r>
            <a:endParaRPr lang="en-US" sz="3600" b="1" dirty="0"/>
          </a:p>
        </p:txBody>
      </p:sp>
      <p:sp>
        <p:nvSpPr>
          <p:cNvPr id="12" name="sketchy content container">
            <a:extLst>
              <a:ext uri="{FF2B5EF4-FFF2-40B4-BE49-F238E27FC236}">
                <a16:creationId xmlns:a16="http://schemas.microsoft.com/office/drawing/2014/main" id="{E0C43A58-225D-452D-8185-0D89D1EED8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18921" y="493776"/>
            <a:ext cx="6229604" cy="5722227"/>
          </a:xfrm>
          <a:custGeom>
            <a:avLst/>
            <a:gdLst>
              <a:gd name="connsiteX0" fmla="*/ 0 w 6229604"/>
              <a:gd name="connsiteY0" fmla="*/ 0 h 5722227"/>
              <a:gd name="connsiteX1" fmla="*/ 629882 w 6229604"/>
              <a:gd name="connsiteY1" fmla="*/ 0 h 5722227"/>
              <a:gd name="connsiteX2" fmla="*/ 1135172 w 6229604"/>
              <a:gd name="connsiteY2" fmla="*/ 0 h 5722227"/>
              <a:gd name="connsiteX3" fmla="*/ 1951943 w 6229604"/>
              <a:gd name="connsiteY3" fmla="*/ 0 h 5722227"/>
              <a:gd name="connsiteX4" fmla="*/ 2581825 w 6229604"/>
              <a:gd name="connsiteY4" fmla="*/ 0 h 5722227"/>
              <a:gd name="connsiteX5" fmla="*/ 3211707 w 6229604"/>
              <a:gd name="connsiteY5" fmla="*/ 0 h 5722227"/>
              <a:gd name="connsiteX6" fmla="*/ 4028477 w 6229604"/>
              <a:gd name="connsiteY6" fmla="*/ 0 h 5722227"/>
              <a:gd name="connsiteX7" fmla="*/ 4596063 w 6229604"/>
              <a:gd name="connsiteY7" fmla="*/ 0 h 5722227"/>
              <a:gd name="connsiteX8" fmla="*/ 5412834 w 6229604"/>
              <a:gd name="connsiteY8" fmla="*/ 0 h 5722227"/>
              <a:gd name="connsiteX9" fmla="*/ 6229604 w 6229604"/>
              <a:gd name="connsiteY9" fmla="*/ 0 h 5722227"/>
              <a:gd name="connsiteX10" fmla="*/ 6229604 w 6229604"/>
              <a:gd name="connsiteY10" fmla="*/ 635803 h 5722227"/>
              <a:gd name="connsiteX11" fmla="*/ 6229604 w 6229604"/>
              <a:gd name="connsiteY11" fmla="*/ 1271606 h 5722227"/>
              <a:gd name="connsiteX12" fmla="*/ 6229604 w 6229604"/>
              <a:gd name="connsiteY12" fmla="*/ 1964631 h 5722227"/>
              <a:gd name="connsiteX13" fmla="*/ 6229604 w 6229604"/>
              <a:gd name="connsiteY13" fmla="*/ 2428767 h 5722227"/>
              <a:gd name="connsiteX14" fmla="*/ 6229604 w 6229604"/>
              <a:gd name="connsiteY14" fmla="*/ 3064570 h 5722227"/>
              <a:gd name="connsiteX15" fmla="*/ 6229604 w 6229604"/>
              <a:gd name="connsiteY15" fmla="*/ 3700373 h 5722227"/>
              <a:gd name="connsiteX16" fmla="*/ 6229604 w 6229604"/>
              <a:gd name="connsiteY16" fmla="*/ 4336176 h 5722227"/>
              <a:gd name="connsiteX17" fmla="*/ 6229604 w 6229604"/>
              <a:gd name="connsiteY17" fmla="*/ 5029202 h 5722227"/>
              <a:gd name="connsiteX18" fmla="*/ 6229604 w 6229604"/>
              <a:gd name="connsiteY18" fmla="*/ 5722227 h 5722227"/>
              <a:gd name="connsiteX19" fmla="*/ 5475130 w 6229604"/>
              <a:gd name="connsiteY19" fmla="*/ 5722227 h 5722227"/>
              <a:gd name="connsiteX20" fmla="*/ 4907544 w 6229604"/>
              <a:gd name="connsiteY20" fmla="*/ 5722227 h 5722227"/>
              <a:gd name="connsiteX21" fmla="*/ 4090773 w 6229604"/>
              <a:gd name="connsiteY21" fmla="*/ 5722227 h 5722227"/>
              <a:gd name="connsiteX22" fmla="*/ 3398595 w 6229604"/>
              <a:gd name="connsiteY22" fmla="*/ 5722227 h 5722227"/>
              <a:gd name="connsiteX23" fmla="*/ 2831009 w 6229604"/>
              <a:gd name="connsiteY23" fmla="*/ 5722227 h 5722227"/>
              <a:gd name="connsiteX24" fmla="*/ 2138831 w 6229604"/>
              <a:gd name="connsiteY24" fmla="*/ 5722227 h 5722227"/>
              <a:gd name="connsiteX25" fmla="*/ 1633541 w 6229604"/>
              <a:gd name="connsiteY25" fmla="*/ 5722227 h 5722227"/>
              <a:gd name="connsiteX26" fmla="*/ 1128251 w 6229604"/>
              <a:gd name="connsiteY26" fmla="*/ 5722227 h 5722227"/>
              <a:gd name="connsiteX27" fmla="*/ 0 w 6229604"/>
              <a:gd name="connsiteY27" fmla="*/ 5722227 h 5722227"/>
              <a:gd name="connsiteX28" fmla="*/ 0 w 6229604"/>
              <a:gd name="connsiteY28" fmla="*/ 5200869 h 5722227"/>
              <a:gd name="connsiteX29" fmla="*/ 0 w 6229604"/>
              <a:gd name="connsiteY29" fmla="*/ 4450621 h 5722227"/>
              <a:gd name="connsiteX30" fmla="*/ 0 w 6229604"/>
              <a:gd name="connsiteY30" fmla="*/ 3872040 h 5722227"/>
              <a:gd name="connsiteX31" fmla="*/ 0 w 6229604"/>
              <a:gd name="connsiteY31" fmla="*/ 3407904 h 5722227"/>
              <a:gd name="connsiteX32" fmla="*/ 0 w 6229604"/>
              <a:gd name="connsiteY32" fmla="*/ 2714879 h 5722227"/>
              <a:gd name="connsiteX33" fmla="*/ 0 w 6229604"/>
              <a:gd name="connsiteY33" fmla="*/ 2193520 h 5722227"/>
              <a:gd name="connsiteX34" fmla="*/ 0 w 6229604"/>
              <a:gd name="connsiteY34" fmla="*/ 1500495 h 5722227"/>
              <a:gd name="connsiteX35" fmla="*/ 0 w 6229604"/>
              <a:gd name="connsiteY35" fmla="*/ 750248 h 5722227"/>
              <a:gd name="connsiteX36" fmla="*/ 0 w 6229604"/>
              <a:gd name="connsiteY36" fmla="*/ 0 h 572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6229604" h="5722227" extrusionOk="0">
                <a:moveTo>
                  <a:pt x="0" y="0"/>
                </a:moveTo>
                <a:cubicBezTo>
                  <a:pt x="134765" y="733"/>
                  <a:pt x="359555" y="-15387"/>
                  <a:pt x="629882" y="0"/>
                </a:cubicBezTo>
                <a:cubicBezTo>
                  <a:pt x="900209" y="15387"/>
                  <a:pt x="965450" y="15937"/>
                  <a:pt x="1135172" y="0"/>
                </a:cubicBezTo>
                <a:cubicBezTo>
                  <a:pt x="1304894" y="-15937"/>
                  <a:pt x="1787212" y="10921"/>
                  <a:pt x="1951943" y="0"/>
                </a:cubicBezTo>
                <a:cubicBezTo>
                  <a:pt x="2116674" y="-10921"/>
                  <a:pt x="2378222" y="13313"/>
                  <a:pt x="2581825" y="0"/>
                </a:cubicBezTo>
                <a:cubicBezTo>
                  <a:pt x="2785428" y="-13313"/>
                  <a:pt x="2915218" y="19972"/>
                  <a:pt x="3211707" y="0"/>
                </a:cubicBezTo>
                <a:cubicBezTo>
                  <a:pt x="3508196" y="-19972"/>
                  <a:pt x="3832828" y="-34359"/>
                  <a:pt x="4028477" y="0"/>
                </a:cubicBezTo>
                <a:cubicBezTo>
                  <a:pt x="4224126" y="34359"/>
                  <a:pt x="4361257" y="4467"/>
                  <a:pt x="4596063" y="0"/>
                </a:cubicBezTo>
                <a:cubicBezTo>
                  <a:pt x="4830869" y="-4467"/>
                  <a:pt x="5091403" y="-7365"/>
                  <a:pt x="5412834" y="0"/>
                </a:cubicBezTo>
                <a:cubicBezTo>
                  <a:pt x="5734265" y="7365"/>
                  <a:pt x="6034988" y="-26786"/>
                  <a:pt x="6229604" y="0"/>
                </a:cubicBezTo>
                <a:cubicBezTo>
                  <a:pt x="6208296" y="256153"/>
                  <a:pt x="6219810" y="335049"/>
                  <a:pt x="6229604" y="635803"/>
                </a:cubicBezTo>
                <a:cubicBezTo>
                  <a:pt x="6239398" y="936557"/>
                  <a:pt x="6230184" y="1092448"/>
                  <a:pt x="6229604" y="1271606"/>
                </a:cubicBezTo>
                <a:cubicBezTo>
                  <a:pt x="6229024" y="1450764"/>
                  <a:pt x="6217841" y="1797531"/>
                  <a:pt x="6229604" y="1964631"/>
                </a:cubicBezTo>
                <a:cubicBezTo>
                  <a:pt x="6241367" y="2131731"/>
                  <a:pt x="6220367" y="2235822"/>
                  <a:pt x="6229604" y="2428767"/>
                </a:cubicBezTo>
                <a:cubicBezTo>
                  <a:pt x="6238841" y="2621712"/>
                  <a:pt x="6220929" y="2925917"/>
                  <a:pt x="6229604" y="3064570"/>
                </a:cubicBezTo>
                <a:cubicBezTo>
                  <a:pt x="6238279" y="3203223"/>
                  <a:pt x="6256755" y="3501958"/>
                  <a:pt x="6229604" y="3700373"/>
                </a:cubicBezTo>
                <a:cubicBezTo>
                  <a:pt x="6202453" y="3898788"/>
                  <a:pt x="6201714" y="4046823"/>
                  <a:pt x="6229604" y="4336176"/>
                </a:cubicBezTo>
                <a:cubicBezTo>
                  <a:pt x="6257494" y="4625529"/>
                  <a:pt x="6258821" y="4774033"/>
                  <a:pt x="6229604" y="5029202"/>
                </a:cubicBezTo>
                <a:cubicBezTo>
                  <a:pt x="6200387" y="5284371"/>
                  <a:pt x="6233334" y="5383875"/>
                  <a:pt x="6229604" y="5722227"/>
                </a:cubicBezTo>
                <a:cubicBezTo>
                  <a:pt x="6016393" y="5707881"/>
                  <a:pt x="5684528" y="5751176"/>
                  <a:pt x="5475130" y="5722227"/>
                </a:cubicBezTo>
                <a:cubicBezTo>
                  <a:pt x="5265732" y="5693278"/>
                  <a:pt x="5082862" y="5732690"/>
                  <a:pt x="4907544" y="5722227"/>
                </a:cubicBezTo>
                <a:cubicBezTo>
                  <a:pt x="4732226" y="5711764"/>
                  <a:pt x="4474837" y="5716289"/>
                  <a:pt x="4090773" y="5722227"/>
                </a:cubicBezTo>
                <a:cubicBezTo>
                  <a:pt x="3706709" y="5728165"/>
                  <a:pt x="3645902" y="5723973"/>
                  <a:pt x="3398595" y="5722227"/>
                </a:cubicBezTo>
                <a:cubicBezTo>
                  <a:pt x="3151288" y="5720481"/>
                  <a:pt x="3001606" y="5732695"/>
                  <a:pt x="2831009" y="5722227"/>
                </a:cubicBezTo>
                <a:cubicBezTo>
                  <a:pt x="2660412" y="5711759"/>
                  <a:pt x="2424161" y="5689878"/>
                  <a:pt x="2138831" y="5722227"/>
                </a:cubicBezTo>
                <a:cubicBezTo>
                  <a:pt x="1853501" y="5754576"/>
                  <a:pt x="1788223" y="5720540"/>
                  <a:pt x="1633541" y="5722227"/>
                </a:cubicBezTo>
                <a:cubicBezTo>
                  <a:pt x="1478859" y="5723915"/>
                  <a:pt x="1324151" y="5739059"/>
                  <a:pt x="1128251" y="5722227"/>
                </a:cubicBezTo>
                <a:cubicBezTo>
                  <a:pt x="932351" y="5705396"/>
                  <a:pt x="522340" y="5691488"/>
                  <a:pt x="0" y="5722227"/>
                </a:cubicBezTo>
                <a:cubicBezTo>
                  <a:pt x="-8445" y="5596771"/>
                  <a:pt x="-11215" y="5344833"/>
                  <a:pt x="0" y="5200869"/>
                </a:cubicBezTo>
                <a:cubicBezTo>
                  <a:pt x="11215" y="5056905"/>
                  <a:pt x="20310" y="4693766"/>
                  <a:pt x="0" y="4450621"/>
                </a:cubicBezTo>
                <a:cubicBezTo>
                  <a:pt x="-20310" y="4207476"/>
                  <a:pt x="817" y="4075053"/>
                  <a:pt x="0" y="3872040"/>
                </a:cubicBezTo>
                <a:cubicBezTo>
                  <a:pt x="-817" y="3669027"/>
                  <a:pt x="-21729" y="3595882"/>
                  <a:pt x="0" y="3407904"/>
                </a:cubicBezTo>
                <a:cubicBezTo>
                  <a:pt x="21729" y="3219926"/>
                  <a:pt x="-30605" y="3052469"/>
                  <a:pt x="0" y="2714879"/>
                </a:cubicBezTo>
                <a:cubicBezTo>
                  <a:pt x="30605" y="2377289"/>
                  <a:pt x="-16081" y="2430808"/>
                  <a:pt x="0" y="2193520"/>
                </a:cubicBezTo>
                <a:cubicBezTo>
                  <a:pt x="16081" y="1956232"/>
                  <a:pt x="18120" y="1817979"/>
                  <a:pt x="0" y="1500495"/>
                </a:cubicBezTo>
                <a:cubicBezTo>
                  <a:pt x="-18120" y="1183011"/>
                  <a:pt x="23969" y="972269"/>
                  <a:pt x="0" y="750248"/>
                </a:cubicBezTo>
                <a:cubicBezTo>
                  <a:pt x="-23969" y="528227"/>
                  <a:pt x="-3769" y="358360"/>
                  <a:pt x="0" y="0"/>
                </a:cubicBezTo>
                <a:close/>
              </a:path>
            </a:pathLst>
          </a:custGeom>
          <a:noFill/>
          <a:ln w="25400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582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5F453C90-31A4-0FD0-8CA2-FEBFFEA7DF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8043" r="6" b="7545"/>
          <a:stretch/>
        </p:blipFill>
        <p:spPr>
          <a:xfrm>
            <a:off x="20" y="-79159"/>
            <a:ext cx="1218893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b="1" err="1">
                <a:ea typeface="+mj-lt"/>
                <a:cs typeface="+mj-lt"/>
              </a:rPr>
              <a:t>Fazit</a:t>
            </a:r>
            <a:endParaRPr lang="en-US" b="1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3200" b="1" dirty="0">
                <a:ea typeface="+mn-lt"/>
                <a:cs typeface="+mn-lt"/>
              </a:rPr>
              <a:t>Was </a:t>
            </a:r>
            <a:r>
              <a:rPr lang="en-US" sz="3200" b="1" err="1">
                <a:ea typeface="+mn-lt"/>
                <a:cs typeface="+mn-lt"/>
              </a:rPr>
              <a:t>haben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wir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über</a:t>
            </a:r>
            <a:r>
              <a:rPr lang="en-US" sz="3200" b="1" dirty="0">
                <a:ea typeface="+mn-lt"/>
                <a:cs typeface="+mn-lt"/>
              </a:rPr>
              <a:t> das </a:t>
            </a:r>
            <a:r>
              <a:rPr lang="en-US" sz="3200" b="1" err="1">
                <a:ea typeface="+mn-lt"/>
                <a:cs typeface="+mn-lt"/>
              </a:rPr>
              <a:t>Fürbittegebet</a:t>
            </a:r>
            <a:r>
              <a:rPr lang="en-US" sz="3200" b="1" dirty="0">
                <a:ea typeface="+mn-lt"/>
                <a:cs typeface="+mn-lt"/>
              </a:rPr>
              <a:t> </a:t>
            </a:r>
            <a:r>
              <a:rPr lang="en-US" sz="3200" b="1" err="1">
                <a:ea typeface="+mn-lt"/>
                <a:cs typeface="+mn-lt"/>
              </a:rPr>
              <a:t>gelernt</a:t>
            </a:r>
            <a:r>
              <a:rPr lang="en-US" sz="3200" b="1" dirty="0">
                <a:ea typeface="+mn-lt"/>
                <a:cs typeface="+mn-lt"/>
              </a:rPr>
              <a:t>?</a:t>
            </a:r>
            <a:endParaRPr lang="en-US" b="1" dirty="0">
              <a:ea typeface="+mn-lt"/>
              <a:cs typeface="+mn-lt"/>
            </a:endParaRPr>
          </a:p>
        </p:txBody>
      </p:sp>
      <p:sp>
        <p:nvSpPr>
          <p:cNvPr id="29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552069 w 10515600"/>
              <a:gd name="connsiteY1" fmla="*/ 0 h 5416094"/>
              <a:gd name="connsiteX2" fmla="*/ 893826 w 10515600"/>
              <a:gd name="connsiteY2" fmla="*/ 0 h 5416094"/>
              <a:gd name="connsiteX3" fmla="*/ 1761363 w 10515600"/>
              <a:gd name="connsiteY3" fmla="*/ 0 h 5416094"/>
              <a:gd name="connsiteX4" fmla="*/ 2313432 w 10515600"/>
              <a:gd name="connsiteY4" fmla="*/ 0 h 5416094"/>
              <a:gd name="connsiteX5" fmla="*/ 2865501 w 10515600"/>
              <a:gd name="connsiteY5" fmla="*/ 0 h 5416094"/>
              <a:gd name="connsiteX6" fmla="*/ 3733038 w 10515600"/>
              <a:gd name="connsiteY6" fmla="*/ 0 h 5416094"/>
              <a:gd name="connsiteX7" fmla="*/ 4179951 w 10515600"/>
              <a:gd name="connsiteY7" fmla="*/ 0 h 5416094"/>
              <a:gd name="connsiteX8" fmla="*/ 5047488 w 10515600"/>
              <a:gd name="connsiteY8" fmla="*/ 0 h 5416094"/>
              <a:gd name="connsiteX9" fmla="*/ 5915025 w 10515600"/>
              <a:gd name="connsiteY9" fmla="*/ 0 h 5416094"/>
              <a:gd name="connsiteX10" fmla="*/ 6572250 w 10515600"/>
              <a:gd name="connsiteY10" fmla="*/ 0 h 5416094"/>
              <a:gd name="connsiteX11" fmla="*/ 7439787 w 10515600"/>
              <a:gd name="connsiteY11" fmla="*/ 0 h 5416094"/>
              <a:gd name="connsiteX12" fmla="*/ 7991856 w 10515600"/>
              <a:gd name="connsiteY12" fmla="*/ 0 h 5416094"/>
              <a:gd name="connsiteX13" fmla="*/ 8543925 w 10515600"/>
              <a:gd name="connsiteY13" fmla="*/ 0 h 5416094"/>
              <a:gd name="connsiteX14" fmla="*/ 9306306 w 10515600"/>
              <a:gd name="connsiteY14" fmla="*/ 0 h 5416094"/>
              <a:gd name="connsiteX15" fmla="*/ 9858375 w 10515600"/>
              <a:gd name="connsiteY15" fmla="*/ 0 h 5416094"/>
              <a:gd name="connsiteX16" fmla="*/ 10515600 w 10515600"/>
              <a:gd name="connsiteY16" fmla="*/ 0 h 5416094"/>
              <a:gd name="connsiteX17" fmla="*/ 10515600 w 10515600"/>
              <a:gd name="connsiteY17" fmla="*/ 785334 h 5416094"/>
              <a:gd name="connsiteX18" fmla="*/ 10515600 w 10515600"/>
              <a:gd name="connsiteY18" fmla="*/ 1516506 h 5416094"/>
              <a:gd name="connsiteX19" fmla="*/ 10515600 w 10515600"/>
              <a:gd name="connsiteY19" fmla="*/ 2247679 h 5416094"/>
              <a:gd name="connsiteX20" fmla="*/ 10515600 w 10515600"/>
              <a:gd name="connsiteY20" fmla="*/ 2762208 h 5416094"/>
              <a:gd name="connsiteX21" fmla="*/ 10515600 w 10515600"/>
              <a:gd name="connsiteY21" fmla="*/ 3330898 h 5416094"/>
              <a:gd name="connsiteX22" fmla="*/ 10515600 w 10515600"/>
              <a:gd name="connsiteY22" fmla="*/ 4062071 h 5416094"/>
              <a:gd name="connsiteX23" fmla="*/ 10515600 w 10515600"/>
              <a:gd name="connsiteY23" fmla="*/ 4684921 h 5416094"/>
              <a:gd name="connsiteX24" fmla="*/ 10515600 w 10515600"/>
              <a:gd name="connsiteY24" fmla="*/ 5416094 h 5416094"/>
              <a:gd name="connsiteX25" fmla="*/ 9753219 w 10515600"/>
              <a:gd name="connsiteY25" fmla="*/ 5416094 h 5416094"/>
              <a:gd name="connsiteX26" fmla="*/ 9411462 w 10515600"/>
              <a:gd name="connsiteY26" fmla="*/ 5416094 h 5416094"/>
              <a:gd name="connsiteX27" fmla="*/ 8754237 w 10515600"/>
              <a:gd name="connsiteY27" fmla="*/ 5416094 h 5416094"/>
              <a:gd name="connsiteX28" fmla="*/ 8307324 w 10515600"/>
              <a:gd name="connsiteY28" fmla="*/ 5416094 h 5416094"/>
              <a:gd name="connsiteX29" fmla="*/ 7544943 w 10515600"/>
              <a:gd name="connsiteY29" fmla="*/ 5416094 h 5416094"/>
              <a:gd name="connsiteX30" fmla="*/ 7098030 w 10515600"/>
              <a:gd name="connsiteY30" fmla="*/ 5416094 h 5416094"/>
              <a:gd name="connsiteX31" fmla="*/ 6335649 w 10515600"/>
              <a:gd name="connsiteY31" fmla="*/ 5416094 h 5416094"/>
              <a:gd name="connsiteX32" fmla="*/ 5993892 w 10515600"/>
              <a:gd name="connsiteY32" fmla="*/ 5416094 h 5416094"/>
              <a:gd name="connsiteX33" fmla="*/ 5231511 w 10515600"/>
              <a:gd name="connsiteY33" fmla="*/ 5416094 h 5416094"/>
              <a:gd name="connsiteX34" fmla="*/ 4784598 w 10515600"/>
              <a:gd name="connsiteY34" fmla="*/ 5416094 h 5416094"/>
              <a:gd name="connsiteX35" fmla="*/ 4442841 w 10515600"/>
              <a:gd name="connsiteY35" fmla="*/ 5416094 h 5416094"/>
              <a:gd name="connsiteX36" fmla="*/ 3995928 w 10515600"/>
              <a:gd name="connsiteY36" fmla="*/ 5416094 h 5416094"/>
              <a:gd name="connsiteX37" fmla="*/ 3233547 w 10515600"/>
              <a:gd name="connsiteY37" fmla="*/ 5416094 h 5416094"/>
              <a:gd name="connsiteX38" fmla="*/ 2786634 w 10515600"/>
              <a:gd name="connsiteY38" fmla="*/ 5416094 h 5416094"/>
              <a:gd name="connsiteX39" fmla="*/ 2444877 w 10515600"/>
              <a:gd name="connsiteY39" fmla="*/ 5416094 h 5416094"/>
              <a:gd name="connsiteX40" fmla="*/ 1997964 w 10515600"/>
              <a:gd name="connsiteY40" fmla="*/ 5416094 h 5416094"/>
              <a:gd name="connsiteX41" fmla="*/ 1445895 w 10515600"/>
              <a:gd name="connsiteY41" fmla="*/ 5416094 h 5416094"/>
              <a:gd name="connsiteX42" fmla="*/ 788670 w 10515600"/>
              <a:gd name="connsiteY42" fmla="*/ 5416094 h 5416094"/>
              <a:gd name="connsiteX43" fmla="*/ 0 w 10515600"/>
              <a:gd name="connsiteY43" fmla="*/ 5416094 h 5416094"/>
              <a:gd name="connsiteX44" fmla="*/ 0 w 10515600"/>
              <a:gd name="connsiteY44" fmla="*/ 4630760 h 5416094"/>
              <a:gd name="connsiteX45" fmla="*/ 0 w 10515600"/>
              <a:gd name="connsiteY45" fmla="*/ 3953749 h 5416094"/>
              <a:gd name="connsiteX46" fmla="*/ 0 w 10515600"/>
              <a:gd name="connsiteY46" fmla="*/ 3276737 h 5416094"/>
              <a:gd name="connsiteX47" fmla="*/ 0 w 10515600"/>
              <a:gd name="connsiteY47" fmla="*/ 2599725 h 5416094"/>
              <a:gd name="connsiteX48" fmla="*/ 0 w 10515600"/>
              <a:gd name="connsiteY48" fmla="*/ 1922713 h 5416094"/>
              <a:gd name="connsiteX49" fmla="*/ 0 w 10515600"/>
              <a:gd name="connsiteY49" fmla="*/ 1299863 h 5416094"/>
              <a:gd name="connsiteX50" fmla="*/ 0 w 10515600"/>
              <a:gd name="connsiteY50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15600" h="5416094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noFill/>
          <a:ln w="571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0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41242C"/>
      </a:dk2>
      <a:lt2>
        <a:srgbClr val="E7E2E8"/>
      </a:lt2>
      <a:accent1>
        <a:srgbClr val="36B721"/>
      </a:accent1>
      <a:accent2>
        <a:srgbClr val="6CB313"/>
      </a:accent2>
      <a:accent3>
        <a:srgbClr val="A2A61D"/>
      </a:accent3>
      <a:accent4>
        <a:srgbClr val="D58B17"/>
      </a:accent4>
      <a:accent5>
        <a:srgbClr val="E74E29"/>
      </a:accent5>
      <a:accent6>
        <a:srgbClr val="D51742"/>
      </a:accent6>
      <a:hlink>
        <a:srgbClr val="BF6D3F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9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SketchyVTI</vt:lpstr>
      <vt:lpstr>EINFÜHRUNG</vt:lpstr>
      <vt:lpstr>The Approach to understanding</vt:lpstr>
      <vt:lpstr>Das Fürbittegebet ist von zentraler Bedeutung für das Beten.  V. 9a </vt:lpstr>
      <vt:lpstr>Fürbitte ist wichtig.   Es sollte fortlaufend sein.</vt:lpstr>
      <vt:lpstr>II. Inhalt des Fürbittegebetes.  Vv. 9b-11a</vt:lpstr>
      <vt:lpstr>Kernanliegen nach göttlicher Erfüllung</vt:lpstr>
      <vt:lpstr>Ziel der Anfrage:  würdiger Spaziergang</vt:lpstr>
      <vt:lpstr>Grenzen dieser Wanderung:  4 Partizipien</vt:lpstr>
      <vt:lpstr>Fazit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219</cp:revision>
  <dcterms:created xsi:type="dcterms:W3CDTF">2023-08-30T20:39:07Z</dcterms:created>
  <dcterms:modified xsi:type="dcterms:W3CDTF">2023-09-03T01:49:56Z</dcterms:modified>
</cp:coreProperties>
</file>